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82" r:id="rId5"/>
    <p:sldId id="339" r:id="rId6"/>
    <p:sldId id="334" r:id="rId7"/>
    <p:sldId id="376" r:id="rId8"/>
    <p:sldId id="377" r:id="rId9"/>
    <p:sldId id="261" r:id="rId10"/>
    <p:sldId id="368" r:id="rId11"/>
    <p:sldId id="378" r:id="rId12"/>
    <p:sldId id="379" r:id="rId13"/>
    <p:sldId id="380" r:id="rId14"/>
    <p:sldId id="381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752EB2-E29C-4A52-9BFD-54689A571BF1}" v="9" dt="2021-05-27T09:44:19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5ECE-8889-4CD4-965C-F959ABC9964A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35C05-282B-46D8-BD89-634C5731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9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>
            <a:fillRect/>
          </a:stretch>
        </p:blipFill>
        <p:spPr bwMode="auto">
          <a:xfrm>
            <a:off x="2411761" y="6309322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9" y="5733258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5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>
            <a:fillRect/>
          </a:stretch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80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9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2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5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66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6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65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1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aframework.net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rqs.ac.uk/resource-item.php?item=1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1C56847-95C9-4DE9-BBB5-18CFF3E57C5B}"/>
              </a:ext>
            </a:extLst>
          </p:cNvPr>
          <p:cNvSpPr txBox="1">
            <a:spLocks/>
          </p:cNvSpPr>
          <p:nvPr/>
        </p:nvSpPr>
        <p:spPr>
          <a:xfrm>
            <a:off x="506896" y="3460231"/>
            <a:ext cx="8130208" cy="2154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Workshop Six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students’ association.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Editable slide pack.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01E2A8-2A28-471D-9E6D-E023657C1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GB" dirty="0"/>
              <a:t>Exploring student engagement with academic staff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030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2F1BD-01C6-4471-9BB2-A79FB1BC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05EC-2FA0-4C76-BF53-4A8551BAB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committees and forums.</a:t>
            </a:r>
          </a:p>
          <a:p>
            <a:r>
              <a:rPr lang="en-GB" dirty="0"/>
              <a:t>Institutional strategies: including on partnership.</a:t>
            </a:r>
          </a:p>
          <a:p>
            <a:r>
              <a:rPr lang="en-GB" dirty="0"/>
              <a:t>Student-Led Teaching Awards.</a:t>
            </a:r>
          </a:p>
          <a:p>
            <a:r>
              <a:rPr lang="en-GB" dirty="0"/>
              <a:t>Reviews.</a:t>
            </a:r>
          </a:p>
          <a:p>
            <a:r>
              <a:rPr lang="en-GB" dirty="0"/>
              <a:t>Campaigns on learning and teaching.</a:t>
            </a:r>
          </a:p>
        </p:txBody>
      </p:sp>
    </p:spTree>
    <p:extLst>
      <p:ext uri="{BB962C8B-B14F-4D97-AF65-F5344CB8AC3E}">
        <p14:creationId xmlns:p14="http://schemas.microsoft.com/office/powerpoint/2010/main" val="407624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7763E-2A27-44D1-90CC-AE753906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Academic reps</a:t>
            </a:r>
          </a:p>
        </p:txBody>
      </p:sp>
    </p:spTree>
    <p:extLst>
      <p:ext uri="{BB962C8B-B14F-4D97-AF65-F5344CB8AC3E}">
        <p14:creationId xmlns:p14="http://schemas.microsoft.com/office/powerpoint/2010/main" val="283549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8222-A109-4BBE-987F-B44A749E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460" y="2751919"/>
            <a:ext cx="6635080" cy="1354162"/>
          </a:xfrm>
        </p:spPr>
        <p:txBody>
          <a:bodyPr/>
          <a:lstStyle/>
          <a:p>
            <a:pPr algn="ctr"/>
            <a:r>
              <a:rPr lang="en-GB" b="1" dirty="0"/>
              <a:t>1. Understanding students’ associations</a:t>
            </a:r>
          </a:p>
        </p:txBody>
      </p:sp>
    </p:spTree>
    <p:extLst>
      <p:ext uri="{BB962C8B-B14F-4D97-AF65-F5344CB8AC3E}">
        <p14:creationId xmlns:p14="http://schemas.microsoft.com/office/powerpoint/2010/main" val="204831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F4C9-4E7E-4889-85DC-EC70130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students’ association?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0D6B-F53D-40D8-90A3-C2DF442CE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Membership body consisting of all students at an institution (unless they opt out).</a:t>
            </a:r>
          </a:p>
          <a:p>
            <a:r>
              <a:rPr lang="en-GB" dirty="0"/>
              <a:t>Defined by various legislation.</a:t>
            </a:r>
          </a:p>
          <a:p>
            <a:r>
              <a:rPr lang="en-GB" dirty="0"/>
              <a:t>Funded by its institution.</a:t>
            </a:r>
          </a:p>
          <a:p>
            <a:r>
              <a:rPr lang="en-GB" dirty="0"/>
              <a:t>Represents students on key committees that shape the learning experience.</a:t>
            </a:r>
          </a:p>
          <a:p>
            <a:r>
              <a:rPr lang="en-GB" dirty="0"/>
              <a:t>The institution’s governing body has various oversights, such as approval of accounts, assurance of democratic elections.</a:t>
            </a:r>
          </a:p>
        </p:txBody>
      </p:sp>
    </p:spTree>
    <p:extLst>
      <p:ext uri="{BB962C8B-B14F-4D97-AF65-F5344CB8AC3E}">
        <p14:creationId xmlns:p14="http://schemas.microsoft.com/office/powerpoint/2010/main" val="1562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572C-BFDD-41AE-AA79-0481266C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aspects of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E73C1-9FE7-4975-A343-233D05346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dirty="0">
                <a:latin typeface="Verdana"/>
                <a:ea typeface="Verdana"/>
                <a:cs typeface="Verdana"/>
              </a:rPr>
              <a:t>Most SAs in Scotland affiliate to NUS.</a:t>
            </a:r>
          </a:p>
          <a:p>
            <a:r>
              <a:rPr lang="en-GB" dirty="0"/>
              <a:t>SAs are engaged by sector agencies in national policy and decision-making.</a:t>
            </a:r>
          </a:p>
          <a:p>
            <a:r>
              <a:rPr lang="en-GB" dirty="0">
                <a:latin typeface="Verdana"/>
                <a:ea typeface="Verdana"/>
                <a:cs typeface="Verdana"/>
              </a:rPr>
              <a:t>SFC funds Developing College Students’ Associations project for college sector: managed by NUS Charity and </a:t>
            </a:r>
            <a:r>
              <a:rPr lang="en-GB" dirty="0" err="1">
                <a:latin typeface="Verdana"/>
                <a:ea typeface="Verdana"/>
                <a:cs typeface="Verdana"/>
              </a:rPr>
              <a:t>sparqs</a:t>
            </a:r>
            <a:r>
              <a:rPr lang="en-GB" dirty="0">
                <a:latin typeface="Verdana"/>
                <a:ea typeface="Verdana"/>
                <a:cs typeface="Verdana"/>
              </a:rPr>
              <a:t>.</a:t>
            </a:r>
          </a:p>
          <a:p>
            <a:r>
              <a:rPr lang="en-GB" dirty="0"/>
              <a:t>This project created a useful framework… </a:t>
            </a:r>
          </a:p>
        </p:txBody>
      </p:sp>
    </p:spTree>
    <p:extLst>
      <p:ext uri="{BB962C8B-B14F-4D97-AF65-F5344CB8AC3E}">
        <p14:creationId xmlns:p14="http://schemas.microsoft.com/office/powerpoint/2010/main" val="189982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FA42-8B5E-4F08-BD8B-2B46DF43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1140" y="1397756"/>
            <a:ext cx="3647620" cy="3925805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Framework for the Development of Strong and Effective College Students’ Associations </a:t>
            </a:r>
          </a:p>
        </p:txBody>
      </p:sp>
      <p:pic>
        <p:nvPicPr>
          <p:cNvPr id="4" name="Picture 3" descr="The College SA Framework.">
            <a:hlinkClick r:id="rId2"/>
            <a:extLst>
              <a:ext uri="{FF2B5EF4-FFF2-40B4-BE49-F238E27FC236}">
                <a16:creationId xmlns:a16="http://schemas.microsoft.com/office/drawing/2014/main" id="{D02CE237-5572-46CE-9A24-CBAA31F54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40" y="659650"/>
            <a:ext cx="5225900" cy="51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2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70F2-75AD-4EBF-AED8-BB6A3EDE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Partnership with students’ associations</a:t>
            </a: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7BA5B217-CA76-4905-BF79-E299915C73E2}"/>
              </a:ext>
            </a:extLst>
          </p:cNvPr>
          <p:cNvGraphicFramePr>
            <a:graphicFrameLocks/>
          </p:cNvGraphicFramePr>
          <p:nvPr/>
        </p:nvGraphicFramePr>
        <p:xfrm>
          <a:off x="1932769" y="2027707"/>
          <a:ext cx="5278462" cy="2802585"/>
        </p:xfrm>
        <a:graphic>
          <a:graphicData uri="http://schemas.openxmlformats.org/drawingml/2006/table">
            <a:tbl>
              <a:tblPr/>
              <a:tblGrid>
                <a:gridCol w="2639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2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Patronised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21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Partnered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Peripheral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Pioneered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14">
            <a:extLst>
              <a:ext uri="{FF2B5EF4-FFF2-40B4-BE49-F238E27FC236}">
                <a16:creationId xmlns:a16="http://schemas.microsoft.com/office/drawing/2014/main" id="{D44CC686-1BF6-4031-8570-D5A547E583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5139" y="2027707"/>
            <a:ext cx="18420" cy="280395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7" name="Line 15">
            <a:extLst>
              <a:ext uri="{FF2B5EF4-FFF2-40B4-BE49-F238E27FC236}">
                <a16:creationId xmlns:a16="http://schemas.microsoft.com/office/drawing/2014/main" id="{7FA3A93E-46EB-4B5C-9AAA-EA75408E24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10452" y="4980949"/>
            <a:ext cx="5278462" cy="348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68E70E4A-E27A-4F86-8BB0-20229F5E7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193" y="5037277"/>
            <a:ext cx="288074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CA4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500" b="1" dirty="0"/>
              <a:t>Institution’s support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324C7C5A-58FD-4220-B256-F6AD9A37742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4473" y="3342746"/>
            <a:ext cx="29532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CA4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500" b="1" dirty="0"/>
              <a:t>Institution’s involvement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CAD67-C087-4113-899D-D988D1B67B44}"/>
              </a:ext>
            </a:extLst>
          </p:cNvPr>
          <p:cNvSpPr txBox="1"/>
          <p:nvPr/>
        </p:nvSpPr>
        <p:spPr>
          <a:xfrm>
            <a:off x="7150474" y="5224183"/>
            <a:ext cx="16439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hlinkClick r:id="rId2"/>
              </a:rPr>
              <a:t>See the sparqs website for more</a:t>
            </a:r>
            <a:r>
              <a:rPr lang="en-GB" sz="1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608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8222-A109-4BBE-987F-B44A749E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460" y="2751919"/>
            <a:ext cx="6635080" cy="1354162"/>
          </a:xfrm>
        </p:spPr>
        <p:txBody>
          <a:bodyPr/>
          <a:lstStyle/>
          <a:p>
            <a:pPr algn="ctr"/>
            <a:r>
              <a:rPr lang="en-GB" b="1" dirty="0"/>
              <a:t>2: Working with your students’ association</a:t>
            </a:r>
          </a:p>
        </p:txBody>
      </p:sp>
    </p:spTree>
    <p:extLst>
      <p:ext uri="{BB962C8B-B14F-4D97-AF65-F5344CB8AC3E}">
        <p14:creationId xmlns:p14="http://schemas.microsoft.com/office/powerpoint/2010/main" val="221716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C535-0AD4-4B63-A59F-FF990938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SA contacts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A3B2D0-52F6-4283-BEB4-E2E7B4483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81030"/>
              </p:ext>
            </p:extLst>
          </p:nvPr>
        </p:nvGraphicFramePr>
        <p:xfrm>
          <a:off x="579329" y="1409525"/>
          <a:ext cx="7985342" cy="439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671">
                  <a:extLst>
                    <a:ext uri="{9D8B030D-6E8A-4147-A177-3AD203B41FA5}">
                      <a16:colId xmlns:a16="http://schemas.microsoft.com/office/drawing/2014/main" val="97329500"/>
                    </a:ext>
                  </a:extLst>
                </a:gridCol>
                <a:gridCol w="3992671">
                  <a:extLst>
                    <a:ext uri="{9D8B030D-6E8A-4147-A177-3AD203B41FA5}">
                      <a16:colId xmlns:a16="http://schemas.microsoft.com/office/drawing/2014/main" val="883167524"/>
                    </a:ext>
                  </a:extLst>
                </a:gridCol>
              </a:tblGrid>
              <a:tr h="219501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President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33230"/>
                  </a:ext>
                </a:extLst>
              </a:tr>
              <a:tr h="219501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Representation coordinator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Education officer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925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9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5092-9693-4F76-AE42-CDC1C8CE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engagement</a:t>
            </a:r>
          </a:p>
        </p:txBody>
      </p:sp>
    </p:spTree>
    <p:extLst>
      <p:ext uri="{BB962C8B-B14F-4D97-AF65-F5344CB8AC3E}">
        <p14:creationId xmlns:p14="http://schemas.microsoft.com/office/powerpoint/2010/main" val="202529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4743EEDB07948A41126578AE28C22" ma:contentTypeVersion="9" ma:contentTypeDescription="Create a new document." ma:contentTypeScope="" ma:versionID="19739e289ba52e7b85d026d3d44b06a3">
  <xsd:schema xmlns:xsd="http://www.w3.org/2001/XMLSchema" xmlns:xs="http://www.w3.org/2001/XMLSchema" xmlns:p="http://schemas.microsoft.com/office/2006/metadata/properties" xmlns:ns3="101cd5ad-d31a-4709-bc6f-071116f9802e" targetNamespace="http://schemas.microsoft.com/office/2006/metadata/properties" ma:root="true" ma:fieldsID="09a25d644a4760410cb4335af7d8adae" ns3:_="">
    <xsd:import namespace="101cd5ad-d31a-4709-bc6f-071116f980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cd5ad-d31a-4709-bc6f-071116f98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F14D8D-577F-42D9-8055-296A71DE8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cd5ad-d31a-4709-bc6f-071116f98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EC0E3C-9ED3-43B2-B362-E51AAC45D7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07C306-BD45-4451-8014-9F0663E16339}">
  <ds:schemaRefs>
    <ds:schemaRef ds:uri="http://purl.org/dc/elements/1.1/"/>
    <ds:schemaRef ds:uri="http://schemas.microsoft.com/office/2006/metadata/properties"/>
    <ds:schemaRef ds:uri="101cd5ad-d31a-4709-bc6f-071116f9802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214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Verdana</vt:lpstr>
      <vt:lpstr>Wingdings</vt:lpstr>
      <vt:lpstr>sparqs presentation with twitter only 2014</vt:lpstr>
      <vt:lpstr>Exploring student engagement with academic staff</vt:lpstr>
      <vt:lpstr>1. Understanding students’ associations</vt:lpstr>
      <vt:lpstr>What is a students’ association?</vt:lpstr>
      <vt:lpstr>Key aspects of SAs</vt:lpstr>
      <vt:lpstr>Framework for the Development of Strong and Effective College Students’ Associations </vt:lpstr>
      <vt:lpstr>Partnership with students’ associations</vt:lpstr>
      <vt:lpstr>2: Working with your students’ association</vt:lpstr>
      <vt:lpstr>Key SA contacts</vt:lpstr>
      <vt:lpstr>National engagement</vt:lpstr>
      <vt:lpstr>Institutional engagement</vt:lpstr>
      <vt:lpstr>Academic reps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Learning Experience</dc:title>
  <dc:creator>Stef Black</dc:creator>
  <cp:lastModifiedBy>Simon Varwell</cp:lastModifiedBy>
  <cp:revision>35</cp:revision>
  <dcterms:created xsi:type="dcterms:W3CDTF">2021-01-19T12:40:25Z</dcterms:created>
  <dcterms:modified xsi:type="dcterms:W3CDTF">2021-06-24T14:44:18Z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0x0101000C74743EEDB07948A41126578AE28C22</vt:lpwstr>
  </property>
  <property fmtid="{D5CDD505-2E9C-101B-9397-08002B2CF9AE}" pid="3" name="ArticulateGUID">
    <vt:lpwstr>51BD50A6-2182-40F3-B816-7682AB668808</vt:lpwstr>
  </property>
  <property fmtid="{D5CDD505-2E9C-101B-9397-08002B2CF9AE}" pid="4" name="ArticulatePath">
    <vt:lpwstr>https://nusservicesltd-my.sharepoint.com/personal/justin_walker_sparqs_ac_uk/Documents/Documents/JW sparqs projects/Covid SLE impact/SLE slide sequence</vt:lpwstr>
  </property>
</Properties>
</file>